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8"/>
  </p:notesMasterIdLst>
  <p:sldIdLst>
    <p:sldId id="348" r:id="rId5"/>
    <p:sldId id="345" r:id="rId6"/>
    <p:sldId id="347" r:id="rId7"/>
  </p:sldIdLst>
  <p:sldSz cx="6858000" cy="9906000" type="A4"/>
  <p:notesSz cx="6797675" cy="9926638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OFEME Poster" id="{03C870E9-0428-A048-954C-AA50C88A6BD8}">
          <p14:sldIdLst>
            <p14:sldId id="348"/>
          </p14:sldIdLst>
        </p14:section>
        <p14:section name="Main Poster" id="{729F9FB9-6500-A344-95E9-7EB8D07D6A0A}">
          <p14:sldIdLst>
            <p14:sldId id="345"/>
            <p14:sldId id="347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Shuja Ansari (student)" initials="SA" lastIdx="3" clrIdx="0">
    <p:extLst>
      <p:ext uri="{19B8F6BF-5375-455C-9EA6-DF929625EA0E}">
        <p15:presenceInfo xmlns:p15="http://schemas.microsoft.com/office/powerpoint/2012/main" userId="S::2536437A@student.gla.ac.uk::14a022af-eeb6-41f2-81cc-65ccb125f28e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11298C29-59CE-4656-A47A-C56FAAABB810}" v="2" dt="2025-12-19T10:56:34.5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FD0F851-EC5A-4D38-B0AD-8093EC10F338}" styleName="Light Style 1 - Accent 5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8799B23B-EC83-4686-B30A-512413B5E67A}" styleName="Light Style 3 - Accent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39"/>
    <p:restoredTop sz="95676" autoAdjust="0"/>
  </p:normalViewPr>
  <p:slideViewPr>
    <p:cSldViewPr snapToGrid="0">
      <p:cViewPr varScale="1">
        <p:scale>
          <a:sx n="44" d="100"/>
          <a:sy n="44" d="100"/>
        </p:scale>
        <p:origin x="2144" y="4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commentAuthors" Target="commentAuthors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rie Stanley" userId="95dce602-b943-467e-88e3-b8b50275b8d6" providerId="ADAL" clId="{8C7D9AA0-55F7-4410-9433-362E14A36CFC}"/>
    <pc:docChg chg="custSel modSld">
      <pc:chgData name="Marie Stanley" userId="95dce602-b943-467e-88e3-b8b50275b8d6" providerId="ADAL" clId="{8C7D9AA0-55F7-4410-9433-362E14A36CFC}" dt="2025-12-19T10:57:17.818" v="8" actId="1076"/>
      <pc:docMkLst>
        <pc:docMk/>
      </pc:docMkLst>
      <pc:sldChg chg="addSp modSp mod">
        <pc:chgData name="Marie Stanley" userId="95dce602-b943-467e-88e3-b8b50275b8d6" providerId="ADAL" clId="{8C7D9AA0-55F7-4410-9433-362E14A36CFC}" dt="2025-12-19T10:57:17.818" v="8" actId="1076"/>
        <pc:sldMkLst>
          <pc:docMk/>
          <pc:sldMk cId="2191042424" sldId="345"/>
        </pc:sldMkLst>
        <pc:picChg chg="add mod">
          <ac:chgData name="Marie Stanley" userId="95dce602-b943-467e-88e3-b8b50275b8d6" providerId="ADAL" clId="{8C7D9AA0-55F7-4410-9433-362E14A36CFC}" dt="2025-12-19T10:57:17.818" v="8" actId="1076"/>
          <ac:picMkLst>
            <pc:docMk/>
            <pc:sldMk cId="2191042424" sldId="345"/>
            <ac:picMk id="8" creationId="{1E0797F8-A478-5703-F34D-FA419C8A9F2B}"/>
          </ac:picMkLst>
        </pc:picChg>
      </pc:sldChg>
      <pc:sldChg chg="addSp delSp modSp mod">
        <pc:chgData name="Marie Stanley" userId="95dce602-b943-467e-88e3-b8b50275b8d6" providerId="ADAL" clId="{8C7D9AA0-55F7-4410-9433-362E14A36CFC}" dt="2025-12-19T10:56:27.998" v="5" actId="21"/>
        <pc:sldMkLst>
          <pc:docMk/>
          <pc:sldMk cId="2339489255" sldId="348"/>
        </pc:sldMkLst>
        <pc:picChg chg="add del mod">
          <ac:chgData name="Marie Stanley" userId="95dce602-b943-467e-88e3-b8b50275b8d6" providerId="ADAL" clId="{8C7D9AA0-55F7-4410-9433-362E14A36CFC}" dt="2025-12-19T10:56:27.998" v="5" actId="21"/>
          <ac:picMkLst>
            <pc:docMk/>
            <pc:sldMk cId="2339489255" sldId="348"/>
            <ac:picMk id="8" creationId="{1E0797F8-A478-5703-F34D-FA419C8A9F2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AAAE592-856A-F94E-B9CF-4A31F40BF21F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39963" y="1241425"/>
            <a:ext cx="231775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0580559-C518-0B43-B090-0FE9C78B6F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01598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A0580559-C518-0B43-B090-0FE9C78B6F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28141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621191"/>
            <a:ext cx="5829300" cy="3448756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5202944"/>
            <a:ext cx="5143500" cy="2391656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1067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99060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527403"/>
            <a:ext cx="1478756" cy="8394877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527403"/>
            <a:ext cx="4350544" cy="839487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94323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0284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469624"/>
            <a:ext cx="5915025" cy="4120620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629226"/>
            <a:ext cx="5915025" cy="216693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657281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637014"/>
            <a:ext cx="2914650" cy="62852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02238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527405"/>
            <a:ext cx="5915025" cy="1914702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428347"/>
            <a:ext cx="2901255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618442"/>
            <a:ext cx="2901255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428347"/>
            <a:ext cx="2915543" cy="1190095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618442"/>
            <a:ext cx="2915543" cy="532218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9134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66577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3795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426283"/>
            <a:ext cx="3471863" cy="7039681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59676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60400"/>
            <a:ext cx="2211884" cy="23114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426283"/>
            <a:ext cx="3471863" cy="7039681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971800"/>
            <a:ext cx="2211884" cy="550562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91001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527405"/>
            <a:ext cx="5915025" cy="191470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637014"/>
            <a:ext cx="5915025" cy="628526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411D7DC-CA12-6240-8820-28D2D77A97F8}" type="datetimeFigureOut">
              <a:rPr lang="en-US" smtClean="0"/>
              <a:t>12/19/2025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9181397"/>
            <a:ext cx="2314575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9181397"/>
            <a:ext cx="1543050" cy="52740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D4C598-CE7E-6643-AD93-416BC9669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574168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emehub.org/events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.jpg"/><Relationship Id="rId5" Type="http://schemas.openxmlformats.org/officeDocument/2006/relationships/image" Target="../media/image2.png"/><Relationship Id="rId4" Type="http://schemas.openxmlformats.org/officeDocument/2006/relationships/hyperlink" Target="mailto:emehub@loughborough.ac.uk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emehub.org/events/" TargetMode="Externa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emehub@lboro.ac.uk" TargetMode="External"/><Relationship Id="rId5" Type="http://schemas.openxmlformats.org/officeDocument/2006/relationships/image" Target="../media/image2.png"/><Relationship Id="rId4" Type="http://schemas.openxmlformats.org/officeDocument/2006/relationships/image" Target="../media/image3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0B67AA8-53B4-B44E-CC02-665890A042D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46CDA7EB-CA19-2BAB-5DB9-8DC411D7D56F}"/>
              </a:ext>
            </a:extLst>
          </p:cNvPr>
          <p:cNvGrpSpPr/>
          <p:nvPr/>
        </p:nvGrpSpPr>
        <p:grpSpPr>
          <a:xfrm>
            <a:off x="-261257" y="1"/>
            <a:ext cx="7249886" cy="9914321"/>
            <a:chOff x="3524250" y="-46784"/>
            <a:chExt cx="5143500" cy="7062269"/>
          </a:xfrm>
        </p:grpSpPr>
        <p:pic>
          <p:nvPicPr>
            <p:cNvPr id="3" name="Picture 2" descr="A group of people looking at a machine&#10;&#10;Description automatically generated with low confidence">
              <a:extLst>
                <a:ext uri="{FF2B5EF4-FFF2-40B4-BE49-F238E27FC236}">
                  <a16:creationId xmlns:a16="http://schemas.microsoft.com/office/drawing/2014/main" id="{7D87FA76-2A1B-882B-761D-1164B55DD25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3524250" y="-46784"/>
              <a:ext cx="5143500" cy="6951568"/>
            </a:xfrm>
            <a:prstGeom prst="rect">
              <a:avLst/>
            </a:prstGeom>
            <a:effectLst>
              <a:softEdge rad="328383"/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08742597-B93F-896D-E7C2-E78F17983DA6}"/>
                </a:ext>
              </a:extLst>
            </p:cNvPr>
            <p:cNvSpPr txBox="1"/>
            <p:nvPr/>
          </p:nvSpPr>
          <p:spPr>
            <a:xfrm>
              <a:off x="3878492" y="1170641"/>
              <a:ext cx="4426277" cy="181967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ML for RF:</a:t>
              </a:r>
              <a:r>
                <a:rPr lang="en-US" sz="4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Building Resilient Autonomy in the Electromagnetic Environment </a:t>
              </a:r>
            </a:p>
            <a:p>
              <a:endParaRPr lang="en-US" sz="8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r>
                <a:rPr lang="en-US" sz="28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5-Day Intensive Summer School &amp; Challenge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55D2DD9-96C3-4779-0979-5D195510740A}"/>
                </a:ext>
              </a:extLst>
            </p:cNvPr>
            <p:cNvSpPr txBox="1"/>
            <p:nvPr/>
          </p:nvSpPr>
          <p:spPr>
            <a:xfrm>
              <a:off x="3878492" y="2986542"/>
              <a:ext cx="4527691" cy="236777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Where RF meets AI in a congested electromagnetic environment —equipping the next generation to secure autonomous systems against intelligent electromagnetic threats.</a:t>
              </a:r>
            </a:p>
            <a:p>
              <a:pPr algn="l"/>
              <a:endParaRPr lang="en-GB" sz="1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Immersive training from leading experts in RF systems, machine learning, and contested electromagnetic operations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Applied research and practical exposure to AI-driven Electromagnetic Operations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Dedicated team challenge on Day 5 simulating real-time RF-ML strategies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Unique opportunity to develop and stress-test resilience of AI models in a range of RF system designs and contexts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Access to cutting-edge testbeds, software-defined radios, and EM tools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Network and collaborate with peers from defence, academia, and industry working on next-generation EME resilience</a:t>
              </a:r>
            </a:p>
            <a:p>
              <a:pPr marL="342900" lvl="0" indent="-342900">
                <a:buFont typeface="Arial" panose="020B0604020202020204" pitchFamily="34" charset="0"/>
                <a:buChar char="•"/>
              </a:pP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Exceptional professional development for those aiming to lead in AI-for-EM and secure autonomous systems</a:t>
              </a:r>
            </a:p>
            <a:p>
              <a:endParaRPr lang="en-GB" sz="14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B2B4C53F-678D-3736-FAE9-F2AA36D548ED}"/>
                </a:ext>
              </a:extLst>
            </p:cNvPr>
            <p:cNvSpPr txBox="1"/>
            <p:nvPr/>
          </p:nvSpPr>
          <p:spPr>
            <a:xfrm>
              <a:off x="3878492" y="5515391"/>
              <a:ext cx="4094189" cy="67963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27 - 31 July 2026 @ University of Glasgow, Scotland</a:t>
              </a:r>
            </a:p>
            <a:p>
              <a:b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</a:b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Further information and registration: </a:t>
              </a: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https://emehub.org/events/</a:t>
              </a: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</a:rPr>
                <a:t> </a:t>
              </a:r>
            </a:p>
            <a:p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Contact for sponsorship enquiries: </a:t>
              </a: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emehub@loughborough.ac.uk</a:t>
              </a:r>
              <a:r>
                <a:rPr lang="en-GB" sz="14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</p:txBody>
        </p:sp>
        <p:pic>
          <p:nvPicPr>
            <p:cNvPr id="15" name="Picture 14" descr="A picture containing font, text, graphics, screenshot&#10;&#10;Description automatically generated">
              <a:extLst>
                <a:ext uri="{FF2B5EF4-FFF2-40B4-BE49-F238E27FC236}">
                  <a16:creationId xmlns:a16="http://schemas.microsoft.com/office/drawing/2014/main" id="{C8E4D5B2-13A3-2E41-9D43-402A0F824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78493" y="89345"/>
              <a:ext cx="1952114" cy="1027730"/>
            </a:xfrm>
            <a:prstGeom prst="rect">
              <a:avLst/>
            </a:prstGeom>
          </p:spPr>
        </p:pic>
        <p:pic>
          <p:nvPicPr>
            <p:cNvPr id="21" name="Picture 20" descr="A picture containing text, screenshot, colorfulness, font&#10;&#10;Description automatically generated">
              <a:extLst>
                <a:ext uri="{FF2B5EF4-FFF2-40B4-BE49-F238E27FC236}">
                  <a16:creationId xmlns:a16="http://schemas.microsoft.com/office/drawing/2014/main" id="{F1CDD480-322D-BEC5-8585-78BA1A1E145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712246" y="6251893"/>
              <a:ext cx="4855967" cy="76359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33948925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36B3AA-D186-24E2-E6E2-D4E88D641C0F}"/>
              </a:ext>
            </a:extLst>
          </p:cNvPr>
          <p:cNvGrpSpPr/>
          <p:nvPr/>
        </p:nvGrpSpPr>
        <p:grpSpPr>
          <a:xfrm>
            <a:off x="-261257" y="1"/>
            <a:ext cx="7249886" cy="9914322"/>
            <a:chOff x="3524250" y="-46784"/>
            <a:chExt cx="5143500" cy="7062269"/>
          </a:xfrm>
        </p:grpSpPr>
        <p:pic>
          <p:nvPicPr>
            <p:cNvPr id="3" name="Picture 2" descr="A group of people looking at a machine&#10;&#10;Description automatically generated with low confidence">
              <a:extLst>
                <a:ext uri="{FF2B5EF4-FFF2-40B4-BE49-F238E27FC236}">
                  <a16:creationId xmlns:a16="http://schemas.microsoft.com/office/drawing/2014/main" id="{CF536B7C-C542-32A7-6002-5138EC009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alphaModFix amt="50000"/>
            </a:blip>
            <a:stretch>
              <a:fillRect/>
            </a:stretch>
          </p:blipFill>
          <p:spPr>
            <a:xfrm>
              <a:off x="3524250" y="-46784"/>
              <a:ext cx="5143500" cy="6951568"/>
            </a:xfrm>
            <a:prstGeom prst="rect">
              <a:avLst/>
            </a:prstGeom>
            <a:effectLst>
              <a:softEdge rad="328383"/>
            </a:effectLst>
          </p:spPr>
        </p:pic>
        <p:sp>
          <p:nvSpPr>
            <p:cNvPr id="4" name="TextBox 3">
              <a:extLst>
                <a:ext uri="{FF2B5EF4-FFF2-40B4-BE49-F238E27FC236}">
                  <a16:creationId xmlns:a16="http://schemas.microsoft.com/office/drawing/2014/main" id="{A71B4DCE-A2F1-FCC7-C8DD-47A0C18E576B}"/>
                </a:ext>
              </a:extLst>
            </p:cNvPr>
            <p:cNvSpPr txBox="1"/>
            <p:nvPr/>
          </p:nvSpPr>
          <p:spPr>
            <a:xfrm>
              <a:off x="3878492" y="1170641"/>
              <a:ext cx="4426277" cy="20827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000" b="1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ML for RF:</a:t>
              </a:r>
              <a:r>
                <a:rPr lang="en-US" sz="4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Building Resilient Autonomy in the Electromagnetic Environment </a:t>
              </a:r>
            </a:p>
            <a:p>
              <a:endParaRPr lang="en-US" sz="360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r>
                <a:rPr lang="en-US" sz="28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5-Day Intensive Summer School &amp; Challenge</a:t>
              </a:r>
            </a:p>
          </p:txBody>
        </p: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86A27E57-0022-7FDD-F73E-A82AF734E8A5}"/>
                </a:ext>
              </a:extLst>
            </p:cNvPr>
            <p:cNvSpPr txBox="1"/>
            <p:nvPr/>
          </p:nvSpPr>
          <p:spPr>
            <a:xfrm>
              <a:off x="3878492" y="3777523"/>
              <a:ext cx="4228055" cy="6760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Where RF meets AI in a congested electromagnetic environment —equipping the next generation to secure autonomous systems against intelligent electromagnetic threats.</a:t>
              </a: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2E51868A-E106-5E8C-EE83-F4838898AB58}"/>
                </a:ext>
              </a:extLst>
            </p:cNvPr>
            <p:cNvSpPr txBox="1"/>
            <p:nvPr/>
          </p:nvSpPr>
          <p:spPr>
            <a:xfrm>
              <a:off x="3878492" y="4558641"/>
              <a:ext cx="4094189" cy="17951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27 - 31 July 2026 @ University of Glasgow, Scotland</a:t>
              </a:r>
            </a:p>
            <a:p>
              <a:b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</a:br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Closing date for sponsorship: 30</a:t>
              </a:r>
              <a:r>
                <a:rPr lang="en-GB" sz="1856" baseline="30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th</a:t>
              </a:r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April 2026</a:t>
              </a:r>
            </a:p>
            <a:p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Closing date for participant registration: 1</a:t>
              </a:r>
              <a:r>
                <a:rPr lang="en-GB" sz="1856" baseline="30000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st</a:t>
              </a:r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June 2026</a:t>
              </a:r>
              <a:endParaRPr lang="en-GB" sz="93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endParaRPr lang="en-GB" sz="930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endParaRPr lang="en-GB" sz="1856" dirty="0">
                <a:solidFill>
                  <a:schemeClr val="bg1"/>
                </a:solidFill>
                <a:latin typeface="Arial Narrow" panose="020B0604020202020204" pitchFamily="34" charset="0"/>
                <a:cs typeface="Arial Narrow" panose="020B0604020202020204" pitchFamily="34" charset="0"/>
              </a:endParaRPr>
            </a:p>
            <a:p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Further information and registration: </a:t>
              </a:r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hlinkClick r:id="rId3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https://emehub.org/events/</a:t>
              </a:r>
              <a:endParaRPr lang="en-GB" sz="1856" dirty="0">
                <a:solidFill>
                  <a:schemeClr val="bg1"/>
                </a:solidFill>
                <a:latin typeface="Arial Narrow" panose="020B0604020202020204" pitchFamily="34" charset="0"/>
              </a:endParaRPr>
            </a:p>
            <a:p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Contact: Dr William Taylor (William.taylor@glasgow.ac.uk)</a:t>
              </a:r>
            </a:p>
            <a:p>
              <a:r>
                <a:rPr lang="en-GB" sz="1856" dirty="0">
                  <a:solidFill>
                    <a:schemeClr val="bg1"/>
                  </a:solidFill>
                  <a:latin typeface="Arial Narrow" panose="020B0604020202020204" pitchFamily="34" charset="0"/>
                  <a:cs typeface="Arial Narrow" panose="020B0604020202020204" pitchFamily="34" charset="0"/>
                </a:rPr>
                <a:t> </a:t>
              </a:r>
            </a:p>
          </p:txBody>
        </p:sp>
        <p:pic>
          <p:nvPicPr>
            <p:cNvPr id="15" name="Picture 14" descr="A picture containing font, text, graphics, screenshot&#10;&#10;Description automatically generated">
              <a:extLst>
                <a:ext uri="{FF2B5EF4-FFF2-40B4-BE49-F238E27FC236}">
                  <a16:creationId xmlns:a16="http://schemas.microsoft.com/office/drawing/2014/main" id="{89C23B45-66DF-F97C-4749-2CC3902F47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878493" y="89345"/>
              <a:ext cx="1952114" cy="1027730"/>
            </a:xfrm>
            <a:prstGeom prst="rect">
              <a:avLst/>
            </a:prstGeom>
          </p:spPr>
        </p:pic>
        <p:pic>
          <p:nvPicPr>
            <p:cNvPr id="21" name="Picture 20" descr="A picture containing text, screenshot, colorfulness, font&#10;&#10;Description automatically generated">
              <a:extLst>
                <a:ext uri="{FF2B5EF4-FFF2-40B4-BE49-F238E27FC236}">
                  <a16:creationId xmlns:a16="http://schemas.microsoft.com/office/drawing/2014/main" id="{5A782670-9D1A-E034-2F1B-881C633C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722075" y="6251893"/>
              <a:ext cx="4747846" cy="763592"/>
            </a:xfrm>
            <a:prstGeom prst="rect">
              <a:avLst/>
            </a:prstGeom>
          </p:spPr>
        </p:pic>
      </p:grpSp>
      <p:pic>
        <p:nvPicPr>
          <p:cNvPr id="8" name="Picture 7" descr="A qr code with black dots&#10;&#10;AI-generated content may be incorrect.">
            <a:extLst>
              <a:ext uri="{FF2B5EF4-FFF2-40B4-BE49-F238E27FC236}">
                <a16:creationId xmlns:a16="http://schemas.microsoft.com/office/drawing/2014/main" id="{1E0797F8-A478-5703-F34D-FA419C8A9F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277222" y="227847"/>
            <a:ext cx="1369288" cy="1369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10424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9036B3AA-D186-24E2-E6E2-D4E88D641C0F}"/>
              </a:ext>
            </a:extLst>
          </p:cNvPr>
          <p:cNvGrpSpPr/>
          <p:nvPr/>
        </p:nvGrpSpPr>
        <p:grpSpPr>
          <a:xfrm>
            <a:off x="-285750" y="670945"/>
            <a:ext cx="7429500" cy="9235055"/>
            <a:chOff x="3524250" y="-46784"/>
            <a:chExt cx="5143500" cy="7062269"/>
          </a:xfrm>
        </p:grpSpPr>
        <p:pic>
          <p:nvPicPr>
            <p:cNvPr id="3" name="Picture 2" descr="A group of people looking at a machine&#10;&#10;Description automatically generated with low confidence">
              <a:extLst>
                <a:ext uri="{FF2B5EF4-FFF2-40B4-BE49-F238E27FC236}">
                  <a16:creationId xmlns:a16="http://schemas.microsoft.com/office/drawing/2014/main" id="{CF536B7C-C542-32A7-6002-5138EC009E7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alphaModFix amt="50000"/>
            </a:blip>
            <a:stretch>
              <a:fillRect/>
            </a:stretch>
          </p:blipFill>
          <p:spPr>
            <a:xfrm>
              <a:off x="3524250" y="-46784"/>
              <a:ext cx="5143500" cy="6951568"/>
            </a:xfrm>
            <a:prstGeom prst="rect">
              <a:avLst/>
            </a:prstGeom>
            <a:effectLst>
              <a:softEdge rad="328383"/>
            </a:effectLst>
          </p:spPr>
        </p:pic>
        <p:pic>
          <p:nvPicPr>
            <p:cNvPr id="21" name="Picture 20" descr="A picture containing text, screenshot, colorfulness, font&#10;&#10;Description automatically generated">
              <a:extLst>
                <a:ext uri="{FF2B5EF4-FFF2-40B4-BE49-F238E27FC236}">
                  <a16:creationId xmlns:a16="http://schemas.microsoft.com/office/drawing/2014/main" id="{5A782670-9D1A-E034-2F1B-881C633C6A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722075" y="6251893"/>
              <a:ext cx="4747846" cy="763592"/>
            </a:xfrm>
            <a:prstGeom prst="rect">
              <a:avLst/>
            </a:prstGeom>
          </p:spPr>
        </p:pic>
      </p:grpSp>
      <p:sp>
        <p:nvSpPr>
          <p:cNvPr id="8" name="TextBox 7">
            <a:extLst>
              <a:ext uri="{FF2B5EF4-FFF2-40B4-BE49-F238E27FC236}">
                <a16:creationId xmlns:a16="http://schemas.microsoft.com/office/drawing/2014/main" id="{6A1CC78D-31DD-2FB9-BDFB-5771D678FF9C}"/>
              </a:ext>
            </a:extLst>
          </p:cNvPr>
          <p:cNvSpPr txBox="1"/>
          <p:nvPr/>
        </p:nvSpPr>
        <p:spPr>
          <a:xfrm>
            <a:off x="225938" y="879328"/>
            <a:ext cx="6270656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Course Aims:</a:t>
            </a:r>
            <a:endParaRPr lang="en-GB" sz="1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This summer school aims to immerse participants in the emerging field of machine learning applied to RF systems, with a focus on developing resilience strategies for autonomous platforms operating in contested electromagnetic environments. Through lectures, hands-on labs, and a final competitive challenge, participants will learn to analyse, simulate, and defend communication links against intelligent jamming and spoofing attempts powered by AI-driven tactics.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88686ECC-3E4A-8652-7B2A-54F019939F83}"/>
              </a:ext>
            </a:extLst>
          </p:cNvPr>
          <p:cNvSpPr txBox="1"/>
          <p:nvPr/>
        </p:nvSpPr>
        <p:spPr>
          <a:xfrm>
            <a:off x="225938" y="2761402"/>
            <a:ext cx="6270656" cy="24929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Intended Learning Outcomes (ILOs) of the Summer School:</a:t>
            </a:r>
            <a:endParaRPr lang="en-GB" sz="16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By the end of the summer school, participants will be able to: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Explain the fundamentals of machine learning in RF contexts and its implications for </a:t>
            </a:r>
            <a:r>
              <a:rPr lang="en-GB" sz="1400" dirty="0">
                <a:solidFill>
                  <a:schemeClr val="bg1"/>
                </a:solidFill>
                <a:latin typeface="Arial Narrow" panose="020B0606020202030204" pitchFamily="34" charset="0"/>
              </a:rPr>
              <a:t>autonomous system resilience.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 Narrow" panose="020B0606020202030204" pitchFamily="34" charset="0"/>
              </a:rPr>
              <a:t>Design and implement defensive countermeasures using real-time RF sensing, adaptive EPM strategies, and ML-based anomaly detection.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 Narrow" panose="020B0606020202030204" pitchFamily="34" charset="0"/>
              </a:rPr>
              <a:t>Apply ESM techniques to characterise and anticipate adversarial RF behaviours in live or </a:t>
            </a:r>
            <a:r>
              <a:rPr lang="en-GB" sz="1400">
                <a:solidFill>
                  <a:schemeClr val="bg1"/>
                </a:solidFill>
                <a:latin typeface="Arial Narrow" panose="020B0606020202030204" pitchFamily="34" charset="0"/>
              </a:rPr>
              <a:t>simulated scenarios.</a:t>
            </a:r>
            <a:endParaRPr lang="en-GB" sz="1400" dirty="0">
              <a:solidFill>
                <a:schemeClr val="bg1"/>
              </a:solidFill>
              <a:latin typeface="Arial Narrow" panose="020B0606020202030204" pitchFamily="34" charset="0"/>
            </a:endParaRP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Develop ML models to protect and increase robustness of UGV command-and-control channels.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latin typeface="Arial Narrow" panose="020B0606020202030204" pitchFamily="34" charset="0"/>
                <a:ea typeface="Times New Roman" panose="02020603050405020304" pitchFamily="18" charset="0"/>
              </a:rPr>
              <a:t>Stress-test the resilience of AI models in a range of RF systems designs and contexts</a:t>
            </a:r>
            <a:endParaRPr lang="en-GB" sz="14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CB07891-9549-4A1A-2EA8-A28BBBC09DB1}"/>
              </a:ext>
            </a:extLst>
          </p:cNvPr>
          <p:cNvSpPr txBox="1"/>
          <p:nvPr/>
        </p:nvSpPr>
        <p:spPr>
          <a:xfrm>
            <a:off x="225938" y="5280732"/>
            <a:ext cx="6270656" cy="270843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en-GB" sz="1600" b="1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Participants:</a:t>
            </a:r>
            <a:r>
              <a:rPr lang="en-GB" sz="16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</a:t>
            </a:r>
          </a:p>
          <a:p>
            <a:pPr algn="just"/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This summer school is open to graduate students, early-career researchers, defence professionals, and engineers working in: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RF systems, wireless communications, cybersecurity, or control/autonomy.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AI/ML for communications and signal processing.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Defence, resilient autonomy, or </a:t>
            </a:r>
            <a:r>
              <a:rPr lang="en-GB" sz="1400" dirty="0" err="1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UxV</a:t>
            </a: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 operations.</a:t>
            </a:r>
          </a:p>
          <a:p>
            <a:pPr algn="just"/>
            <a:endParaRPr lang="en-GB" sz="1400" dirty="0">
              <a:solidFill>
                <a:schemeClr val="bg1"/>
              </a:solidFill>
              <a:effectLst/>
              <a:latin typeface="Arial Narrow" panose="020B0606020202030204" pitchFamily="34" charset="0"/>
              <a:ea typeface="Times New Roman" panose="02020603050405020304" pitchFamily="18" charset="0"/>
            </a:endParaRPr>
          </a:p>
          <a:p>
            <a:pPr algn="just"/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Participants should have: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A basic understanding of wireless communication principles and RF systems.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Foundational programming skills (Python or similar preferred).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GB" sz="1400" dirty="0">
                <a:solidFill>
                  <a:schemeClr val="bg1"/>
                </a:solidFill>
                <a:effectLst/>
                <a:latin typeface="Arial Narrow" panose="020B0606020202030204" pitchFamily="34" charset="0"/>
                <a:ea typeface="Times New Roman" panose="02020603050405020304" pitchFamily="18" charset="0"/>
              </a:rPr>
              <a:t>Enthusiasm for hands-on experimentation, red vs blue team strategy, and resilience engineering in electromagnetic conflict scenarios.</a:t>
            </a:r>
          </a:p>
        </p:txBody>
      </p:sp>
      <p:pic>
        <p:nvPicPr>
          <p:cNvPr id="11" name="Picture 10" descr="A picture containing font, text, graphics, screenshot&#10;&#10;Description automatically generated">
            <a:extLst>
              <a:ext uri="{FF2B5EF4-FFF2-40B4-BE49-F238E27FC236}">
                <a16:creationId xmlns:a16="http://schemas.microsoft.com/office/drawing/2014/main" id="{959FDA4A-1280-3019-924D-98DCCF032B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6270" y="137985"/>
            <a:ext cx="1409756" cy="671912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E98BD74B-DEE3-F073-6D97-934B455B47DB}"/>
              </a:ext>
            </a:extLst>
          </p:cNvPr>
          <p:cNvSpPr txBox="1"/>
          <p:nvPr/>
        </p:nvSpPr>
        <p:spPr>
          <a:xfrm>
            <a:off x="225938" y="8007779"/>
            <a:ext cx="388279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</a:rPr>
              <a:t>For sponsorship enquiries, contact </a:t>
            </a:r>
            <a:r>
              <a:rPr lang="en-US" sz="1400" dirty="0">
                <a:solidFill>
                  <a:schemeClr val="bg1"/>
                </a:solidFill>
                <a:latin typeface="Arial Narrow" panose="020B0606020202030204" pitchFamily="34" charset="0"/>
                <a:hlinkClick r:id="rId6"/>
              </a:rPr>
              <a:t>emehub@lboro.ac.uk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95912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 2013 - 2022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A708B102DA22044B66807C4CB8E8ABA" ma:contentTypeVersion="16" ma:contentTypeDescription="Create a new document." ma:contentTypeScope="" ma:versionID="f933522746e00a171f67bb6b5146e19f">
  <xsd:schema xmlns:xsd="http://www.w3.org/2001/XMLSchema" xmlns:xs="http://www.w3.org/2001/XMLSchema" xmlns:p="http://schemas.microsoft.com/office/2006/metadata/properties" xmlns:ns2="e74e79f1-9948-4bc8-ad9f-e33201de9021" xmlns:ns3="10331f45-75b8-4c0c-a9d8-532fba04308a" targetNamespace="http://schemas.microsoft.com/office/2006/metadata/properties" ma:root="true" ma:fieldsID="6a474d985afa36cdc7d3f8ff211a9750" ns2:_="" ns3:_="">
    <xsd:import namespace="e74e79f1-9948-4bc8-ad9f-e33201de9021"/>
    <xsd:import namespace="10331f45-75b8-4c0c-a9d8-532fba04308a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lcf76f155ced4ddcb4097134ff3c332f" minOccurs="0"/>
                <xsd:element ref="ns3:TaxCatchAll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DateTaken" minOccurs="0"/>
                <xsd:element ref="ns3:SharedWithUsers" minOccurs="0"/>
                <xsd:element ref="ns3:SharedWithDetails" minOccurs="0"/>
                <xsd:element ref="ns2:MediaServiceObjectDetectorVersions" minOccurs="0"/>
                <xsd:element ref="ns2:MediaLengthInSeconds" minOccurs="0"/>
                <xsd:element ref="ns2:MediaServiceSearchProperties" minOccurs="0"/>
                <xsd:element ref="ns2:MediaServiceLocation" minOccurs="0"/>
                <xsd:element ref="ns2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74e79f1-9948-4bc8-ad9f-e33201de9021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1" nillable="true" ma:taxonomy="true" ma:internalName="lcf76f155ced4ddcb4097134ff3c332f" ma:taxonomyFieldName="MediaServiceImageTags" ma:displayName="Image Tags" ma:readOnly="false" ma:fieldId="{5cf76f15-5ced-4ddc-b409-7134ff3c332f}" ma:taxonomyMulti="true" ma:sspId="a3b1f9f8-f5cc-49a8-8ca6-8016371bfcc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CR" ma:index="13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4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5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6" nillable="true" ma:displayName="MediaServiceDateTaken" ma:hidden="true" ma:indexed="true" ma:internalName="MediaServiceDateTaken" ma:readOnly="true">
      <xsd:simpleType>
        <xsd:restriction base="dms:Text"/>
      </xsd:simpleType>
    </xsd:element>
    <xsd:element name="MediaServiceObjectDetectorVersions" ma:index="19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LengthInSeconds" ma:index="20" nillable="true" ma:displayName="MediaLengthInSeconds" ma:hidden="true" ma:internalName="MediaLengthInSeconds" ma:readOnly="true">
      <xsd:simpleType>
        <xsd:restriction base="dms:Unknown"/>
      </xsd:simpleType>
    </xsd:element>
    <xsd:element name="MediaServiceSearchProperties" ma:index="21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Location" ma:index="22" nillable="true" ma:displayName="Location" ma:indexed="true" ma:internalName="MediaServiceLocation" ma:readOnly="true">
      <xsd:simpleType>
        <xsd:restriction base="dms:Text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0331f45-75b8-4c0c-a9d8-532fba04308a" elementFormDefault="qualified">
    <xsd:import namespace="http://schemas.microsoft.com/office/2006/documentManagement/types"/>
    <xsd:import namespace="http://schemas.microsoft.com/office/infopath/2007/PartnerControls"/>
    <xsd:element name="TaxCatchAll" ma:index="12" nillable="true" ma:displayName="Taxonomy Catch All Column" ma:hidden="true" ma:list="{f090f7e2-152d-40bf-a450-c35fdba026ef}" ma:internalName="TaxCatchAll" ma:showField="CatchAllData" ma:web="10331f45-75b8-4c0c-a9d8-532fba04308a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7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8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e74e79f1-9948-4bc8-ad9f-e33201de9021">
      <Terms xmlns="http://schemas.microsoft.com/office/infopath/2007/PartnerControls"/>
    </lcf76f155ced4ddcb4097134ff3c332f>
    <TaxCatchAll xmlns="10331f45-75b8-4c0c-a9d8-532fba04308a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09FA28F7-54EE-43E9-92CF-115377B7269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74e79f1-9948-4bc8-ad9f-e33201de9021"/>
    <ds:schemaRef ds:uri="10331f45-75b8-4c0c-a9d8-532fba04308a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A5CDA61E-3EBA-43C7-8004-E1F51BC73CB3}">
  <ds:schemaRefs>
    <ds:schemaRef ds:uri="http://schemas.microsoft.com/office/2006/documentManagement/types"/>
    <ds:schemaRef ds:uri="http://schemas.openxmlformats.org/package/2006/metadata/core-properties"/>
    <ds:schemaRef ds:uri="http://purl.org/dc/elements/1.1/"/>
    <ds:schemaRef ds:uri="http://purl.org/dc/dcmitype/"/>
    <ds:schemaRef ds:uri="http://www.w3.org/XML/1998/namespace"/>
    <ds:schemaRef ds:uri="e74e79f1-9948-4bc8-ad9f-e33201de9021"/>
    <ds:schemaRef ds:uri="http://schemas.microsoft.com/office/2006/metadata/properties"/>
    <ds:schemaRef ds:uri="http://schemas.microsoft.com/office/infopath/2007/PartnerControls"/>
    <ds:schemaRef ds:uri="10331f45-75b8-4c0c-a9d8-532fba04308a"/>
    <ds:schemaRef ds:uri="http://purl.org/dc/terms/"/>
  </ds:schemaRefs>
</ds:datastoreItem>
</file>

<file path=customXml/itemProps3.xml><?xml version="1.0" encoding="utf-8"?>
<ds:datastoreItem xmlns:ds="http://schemas.openxmlformats.org/officeDocument/2006/customXml" ds:itemID="{93C77B62-3CF6-4B6C-9592-E44492A5B603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 2013 - 2022</Template>
  <TotalTime>11578</TotalTime>
  <Words>559</Words>
  <Application>Microsoft Office PowerPoint</Application>
  <PresentationFormat>A4 Paper (210x297 mm)</PresentationFormat>
  <Paragraphs>48</Paragraphs>
  <Slides>3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9" baseType="lpstr">
      <vt:lpstr>Aptos</vt:lpstr>
      <vt:lpstr>Arial</vt:lpstr>
      <vt:lpstr>Arial Narrow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Ian Jepson</dc:creator>
  <cp:lastModifiedBy>Marie Stanley</cp:lastModifiedBy>
  <cp:revision>75</cp:revision>
  <dcterms:created xsi:type="dcterms:W3CDTF">2023-06-05T08:39:42Z</dcterms:created>
  <dcterms:modified xsi:type="dcterms:W3CDTF">2025-12-19T10:57:27Z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0x0101001A708B102DA22044B66807C4CB8E8ABA</vt:lpwstr>
  </property>
  <property fmtid="{D5CDD505-2E9C-101B-9397-08002B2CF9AE}" pid="3" name="MediaServiceImageTags">
    <vt:lpwstr/>
  </property>
  <property fmtid="{D5CDD505-2E9C-101B-9397-08002B2CF9AE}" pid="4" name="MSIP_Label_b0140c2a-7195-4538-b29d-0802498180ca_Enabled">
    <vt:lpwstr>true</vt:lpwstr>
  </property>
  <property fmtid="{D5CDD505-2E9C-101B-9397-08002B2CF9AE}" pid="5" name="MSIP_Label_b0140c2a-7195-4538-b29d-0802498180ca_SetDate">
    <vt:lpwstr>2025-12-03T12:31:16Z</vt:lpwstr>
  </property>
  <property fmtid="{D5CDD505-2E9C-101B-9397-08002B2CF9AE}" pid="6" name="MSIP_Label_b0140c2a-7195-4538-b29d-0802498180ca_Method">
    <vt:lpwstr>Privileged</vt:lpwstr>
  </property>
  <property fmtid="{D5CDD505-2E9C-101B-9397-08002B2CF9AE}" pid="7" name="MSIP_Label_b0140c2a-7195-4538-b29d-0802498180ca_Name">
    <vt:lpwstr>O</vt:lpwstr>
  </property>
  <property fmtid="{D5CDD505-2E9C-101B-9397-08002B2CF9AE}" pid="8" name="MSIP_Label_b0140c2a-7195-4538-b29d-0802498180ca_SiteId">
    <vt:lpwstr>46c7b800-8aa6-4143-a299-3de8679a6ef7</vt:lpwstr>
  </property>
  <property fmtid="{D5CDD505-2E9C-101B-9397-08002B2CF9AE}" pid="9" name="MSIP_Label_b0140c2a-7195-4538-b29d-0802498180ca_ActionId">
    <vt:lpwstr>4141ca72-49f7-4ab1-b44f-6c3b5fc683e8</vt:lpwstr>
  </property>
  <property fmtid="{D5CDD505-2E9C-101B-9397-08002B2CF9AE}" pid="10" name="MSIP_Label_b0140c2a-7195-4538-b29d-0802498180ca_ContentBits">
    <vt:lpwstr>0</vt:lpwstr>
  </property>
  <property fmtid="{D5CDD505-2E9C-101B-9397-08002B2CF9AE}" pid="11" name="MSIP_Label_b0140c2a-7195-4538-b29d-0802498180ca_Tag">
    <vt:lpwstr>10, 0, 1, 1</vt:lpwstr>
  </property>
</Properties>
</file>